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8" r:id="rId2"/>
    <p:sldId id="258" r:id="rId3"/>
    <p:sldId id="257" r:id="rId4"/>
    <p:sldId id="310" r:id="rId5"/>
    <p:sldId id="262" r:id="rId6"/>
    <p:sldId id="263" r:id="rId7"/>
    <p:sldId id="260" r:id="rId8"/>
    <p:sldId id="311" r:id="rId9"/>
    <p:sldId id="312" r:id="rId10"/>
    <p:sldId id="261" r:id="rId11"/>
    <p:sldId id="268" r:id="rId12"/>
    <p:sldId id="266" r:id="rId13"/>
    <p:sldId id="264" r:id="rId14"/>
    <p:sldId id="265" r:id="rId15"/>
    <p:sldId id="267" r:id="rId16"/>
    <p:sldId id="269" r:id="rId17"/>
    <p:sldId id="273" r:id="rId18"/>
    <p:sldId id="270" r:id="rId19"/>
    <p:sldId id="271" r:id="rId20"/>
    <p:sldId id="275" r:id="rId21"/>
    <p:sldId id="313" r:id="rId22"/>
    <p:sldId id="276" r:id="rId23"/>
    <p:sldId id="314" r:id="rId24"/>
    <p:sldId id="277" r:id="rId25"/>
    <p:sldId id="278" r:id="rId26"/>
    <p:sldId id="279" r:id="rId27"/>
    <p:sldId id="280" r:id="rId28"/>
    <p:sldId id="315" r:id="rId29"/>
    <p:sldId id="284" r:id="rId30"/>
    <p:sldId id="281" r:id="rId31"/>
    <p:sldId id="282" r:id="rId32"/>
    <p:sldId id="317" r:id="rId33"/>
    <p:sldId id="351" r:id="rId34"/>
    <p:sldId id="352" r:id="rId35"/>
    <p:sldId id="353" r:id="rId36"/>
    <p:sldId id="354" r:id="rId37"/>
    <p:sldId id="358" r:id="rId38"/>
    <p:sldId id="357" r:id="rId39"/>
    <p:sldId id="355" r:id="rId40"/>
    <p:sldId id="350" r:id="rId41"/>
    <p:sldId id="359" r:id="rId42"/>
    <p:sldId id="285" r:id="rId43"/>
    <p:sldId id="361" r:id="rId44"/>
    <p:sldId id="362" r:id="rId45"/>
    <p:sldId id="360" r:id="rId46"/>
    <p:sldId id="367" r:id="rId47"/>
    <p:sldId id="318" r:id="rId48"/>
    <p:sldId id="363" r:id="rId49"/>
    <p:sldId id="320" r:id="rId50"/>
    <p:sldId id="323" r:id="rId51"/>
    <p:sldId id="365" r:id="rId52"/>
    <p:sldId id="366" r:id="rId53"/>
    <p:sldId id="321" r:id="rId54"/>
    <p:sldId id="364" r:id="rId55"/>
    <p:sldId id="324" r:id="rId56"/>
    <p:sldId id="325" r:id="rId57"/>
    <p:sldId id="326" r:id="rId58"/>
    <p:sldId id="327" r:id="rId59"/>
    <p:sldId id="328" r:id="rId60"/>
    <p:sldId id="329" r:id="rId61"/>
    <p:sldId id="330" r:id="rId62"/>
    <p:sldId id="331" r:id="rId63"/>
    <p:sldId id="332" r:id="rId64"/>
    <p:sldId id="333" r:id="rId65"/>
    <p:sldId id="334" r:id="rId66"/>
    <p:sldId id="335" r:id="rId67"/>
    <p:sldId id="336" r:id="rId68"/>
    <p:sldId id="337" r:id="rId69"/>
    <p:sldId id="338" r:id="rId70"/>
    <p:sldId id="339" r:id="rId71"/>
    <p:sldId id="340" r:id="rId72"/>
    <p:sldId id="341" r:id="rId73"/>
    <p:sldId id="342" r:id="rId74"/>
    <p:sldId id="343" r:id="rId75"/>
    <p:sldId id="344" r:id="rId76"/>
    <p:sldId id="345" r:id="rId77"/>
    <p:sldId id="346" r:id="rId78"/>
    <p:sldId id="347" r:id="rId79"/>
    <p:sldId id="348" r:id="rId80"/>
    <p:sldId id="308" r:id="rId81"/>
    <p:sldId id="259" r:id="rId8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60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isbetterthancomplex.com/series/2017/09/04/a-complete-beginners-guide-to-django-part-1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ullstackpython.com/django.html" TargetMode="External"/><Relationship Id="rId4" Type="http://schemas.openxmlformats.org/officeDocument/2006/relationships/hyperlink" Target="https://www.javatpoint.com/django-tutorial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541960"/>
            <a:ext cx="9144000" cy="129618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400" y="134071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en-US" sz="3000" kern="0" dirty="0" smtClean="0">
                <a:solidFill>
                  <a:schemeClr val="tx1"/>
                </a:solidFill>
              </a:rPr>
              <a:t>Course  Code: </a:t>
            </a:r>
            <a:r>
              <a:rPr lang="en-IN" sz="3000" kern="0" dirty="0" smtClean="0">
                <a:solidFill>
                  <a:schemeClr val="tx1"/>
                </a:solidFill>
              </a:rPr>
              <a:t>20PDS2109</a:t>
            </a:r>
            <a:r>
              <a:rPr lang="en-US" altLang="en-US" sz="3000" kern="0" dirty="0" smtClean="0">
                <a:solidFill>
                  <a:schemeClr val="tx1"/>
                </a:solidFill>
              </a:rPr>
              <a:t/>
            </a:r>
            <a:br>
              <a:rPr lang="en-US" altLang="en-US" sz="3000" kern="0" dirty="0" smtClean="0">
                <a:solidFill>
                  <a:schemeClr val="tx1"/>
                </a:solidFill>
              </a:rPr>
            </a:br>
            <a:r>
              <a:rPr lang="en-US" altLang="en-US" sz="3000" kern="0" dirty="0" smtClean="0">
                <a:solidFill>
                  <a:schemeClr val="tx1"/>
                </a:solidFill>
              </a:rPr>
              <a:t>Course Title: </a:t>
            </a:r>
            <a:r>
              <a:rPr lang="en-IN" sz="3000" kern="0" dirty="0" smtClean="0">
                <a:solidFill>
                  <a:schemeClr val="tx1"/>
                </a:solidFill>
              </a:rPr>
              <a:t>Advance Web Technology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en-US" sz="3000" kern="0" dirty="0" smtClean="0">
                <a:solidFill>
                  <a:schemeClr val="tx1"/>
                </a:solidFill>
              </a:rPr>
              <a:t>Faculty Name : Dr. V. Arul Kumar</a:t>
            </a:r>
            <a:br>
              <a:rPr lang="en-US" altLang="en-US" sz="3000" kern="0" dirty="0" smtClean="0">
                <a:solidFill>
                  <a:schemeClr val="tx1"/>
                </a:solidFill>
              </a:rPr>
            </a:br>
            <a:endParaRPr lang="en-US" altLang="en-US" sz="3000" kern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7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44000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Frontend and </a:t>
            </a:r>
            <a:r>
              <a:rPr lang="en-US" sz="2800" dirty="0" smtClean="0"/>
              <a:t>Backend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528" y="1628750"/>
            <a:ext cx="6876955" cy="41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6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7705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MVC Architecture?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odel 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iew 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ontroller or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MVC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as it is popularly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called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is a software design pattern for developing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web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Model View Controller pattern is made up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following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three parts </a:t>
            </a:r>
          </a:p>
          <a:p>
            <a:pPr marL="900113" indent="-449263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− The lowest level of the pattern which is responsible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maintaining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data.</a:t>
            </a:r>
          </a:p>
          <a:p>
            <a:pPr marL="900113" indent="-449263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− This is responsible for displaying all or a portion of the data to the user.</a:t>
            </a:r>
          </a:p>
          <a:p>
            <a:pPr marL="900113" indent="-449263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− Software Code that controls the interactions between the Model and View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903" y="1149065"/>
            <a:ext cx="5391247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MVC Architecture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449263" algn="just" defTabSz="711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− The lowest level 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pattern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which is responsible for               maintaining data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6575" indent="-449263" algn="just" defTabSz="711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449263" algn="just" defTabSz="711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− This is responsible for displaying all or a portion of the data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user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6575" indent="-449263" algn="just" defTabSz="711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449263" algn="just" defTabSz="711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Controller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− Software Code that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controls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interactions between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Model and View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pic>
        <p:nvPicPr>
          <p:cNvPr id="8194" name="Picture 2" descr="Struts MV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50" y="1272156"/>
            <a:ext cx="2520350" cy="4650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0406" y="1905013"/>
            <a:ext cx="8641200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Unit – I</a:t>
            </a:r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endParaRPr lang="en-US" sz="4000" b="1" dirty="0"/>
          </a:p>
          <a:p>
            <a:pPr algn="ctr"/>
            <a:endParaRPr lang="en-US" sz="4000" b="1" dirty="0" smtClean="0"/>
          </a:p>
          <a:p>
            <a:pPr algn="ctr"/>
            <a:endParaRPr lang="en-IN" sz="4000" b="1" dirty="0"/>
          </a:p>
        </p:txBody>
      </p:sp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681" y="3156802"/>
            <a:ext cx="52006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5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0"/>
            <a:ext cx="9163006" cy="919699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Django?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high-level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Python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framework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that encourages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rapid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development and clean, pragmatic design.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Django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makes it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easier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 better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web apps quickly and with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code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written in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pure Python code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so you'll need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14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903" y="1149065"/>
            <a:ext cx="8641200" cy="51552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Why Django Framework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It’s very easy to switch database in Django framework.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 has built-in admin interface which makes easy to work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with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Django is fully functional framework that requires nothing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else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It has thousands of additional packages available.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>It is very scalable</a:t>
            </a:r>
            <a:r>
              <a:rPr lang="en-IN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-99489"/>
            <a:ext cx="9163006" cy="101918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201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0" y="109321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MVT Architecture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974411"/>
            <a:ext cx="864120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Django is based on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MVT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architecture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</a:p>
          <a:p>
            <a:pPr marL="800100" lvl="1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MVT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a software design pattern for developing a web application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60903" y="1149065"/>
            <a:ext cx="8641200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IN" dirty="0"/>
          </a:p>
        </p:txBody>
      </p:sp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MVT Architecture</a:t>
            </a:r>
          </a:p>
        </p:txBody>
      </p:sp>
      <p:pic>
        <p:nvPicPr>
          <p:cNvPr id="1026" name="Picture 2" descr="Django MVT based control f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1700760"/>
            <a:ext cx="8349570" cy="38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0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903" y="1149065"/>
            <a:ext cx="8641200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Just like the Model in MVC, here as well it has the same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functionality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providing the interface for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stored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View: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Django, Views act as a link between the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data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and the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MVT Architecture</a:t>
            </a:r>
          </a:p>
        </p:txBody>
      </p:sp>
    </p:spTree>
    <p:extLst>
      <p:ext uri="{BB962C8B-B14F-4D97-AF65-F5344CB8AC3E}">
        <p14:creationId xmlns:p14="http://schemas.microsoft.com/office/powerpoint/2010/main" val="42835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MVT Architecture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Just like View in MVC, Django uses templates in its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framework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Templates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are responsible for the entire User Interface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completely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handles all the static parts of the webpage along with the HTML, which the users visiting the webpage will perceive. 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541960"/>
            <a:ext cx="9144000" cy="129618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5805329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Advance Web Technology</a:t>
            </a:r>
          </a:p>
        </p:txBody>
      </p:sp>
      <p:pic>
        <p:nvPicPr>
          <p:cNvPr id="1026" name="Picture 2" descr="django-python-logo – OPENGIS.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7224"/>
            <a:ext cx="4158306" cy="332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Control Flow of MVT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455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user sends a URL request for a resource to Django.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Django framework then searches for the URL resource.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URL path links up to a View, then that particular View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called.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View will then interact with the Model and retrieve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appropriate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from the database.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View then renders back an appropriate template along with the retrieved data to the user.</a:t>
            </a:r>
          </a:p>
        </p:txBody>
      </p:sp>
    </p:spTree>
    <p:extLst>
      <p:ext uri="{BB962C8B-B14F-4D97-AF65-F5344CB8AC3E}">
        <p14:creationId xmlns:p14="http://schemas.microsoft.com/office/powerpoint/2010/main" val="17440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Control Flow of MVT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40" y="1019002"/>
            <a:ext cx="8065120" cy="514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50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903" y="1149065"/>
            <a:ext cx="8641200" cy="46166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Rapid Development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Scalable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Fully loaded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Versatile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Open Source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-29029" y="1"/>
            <a:ext cx="9192035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Features of Django</a:t>
            </a:r>
          </a:p>
        </p:txBody>
      </p:sp>
    </p:spTree>
    <p:extLst>
      <p:ext uri="{BB962C8B-B14F-4D97-AF65-F5344CB8AC3E}">
        <p14:creationId xmlns:p14="http://schemas.microsoft.com/office/powerpoint/2010/main" val="9948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903" y="1149065"/>
            <a:ext cx="864120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Rapid Development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Django was designed with the intention to make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 which                takes less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 to build web application.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 implementation phase is a very time taken but Django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creates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rapidly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Secure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Django takes security seriously and helps developers to avoid many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common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security mistakes, such as SQL injection, cross-site scripting,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cross-site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request forgery etc.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user authentication system provides a secure way to manage user accounts and passwords.</a:t>
            </a:r>
          </a:p>
          <a:p>
            <a:endParaRPr lang="en-US" dirty="0"/>
          </a:p>
        </p:txBody>
      </p:sp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Features of Django</a:t>
            </a:r>
          </a:p>
        </p:txBody>
      </p:sp>
    </p:spTree>
    <p:extLst>
      <p:ext uri="{BB962C8B-B14F-4D97-AF65-F5344CB8AC3E}">
        <p14:creationId xmlns:p14="http://schemas.microsoft.com/office/powerpoint/2010/main" val="107796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Features of Django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985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Scalable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Django is scalable in nature and has ability to quickly and flexibly switch from small to large scale application project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Fully loaded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Django includes various helping task modules and libraries which can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be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used to handle common Web development tasks.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Django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takes care of user authentication, content administration, site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maps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RSS feeds etc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14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-58057" y="1"/>
            <a:ext cx="9221063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Features of Django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985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Versatile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Django is versatile in nature which allows it to build applications for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different-different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domains.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Now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days, Companies are using Django to build various types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applications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like: content management systems, social networks sites or scientific computing platforms etc.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Open Source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Django is an open source web application framework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It is publicly available without cost.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be downloaded with source code from the public repository. Open source reduces the total cost of the application development.</a:t>
            </a:r>
          </a:p>
        </p:txBody>
      </p:sp>
    </p:spTree>
    <p:extLst>
      <p:ext uri="{BB962C8B-B14F-4D97-AF65-F5344CB8AC3E}">
        <p14:creationId xmlns:p14="http://schemas.microsoft.com/office/powerpoint/2010/main" val="364297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903" y="1149065"/>
            <a:ext cx="8641200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pip?</a:t>
            </a:r>
          </a:p>
          <a:p>
            <a:pPr marL="261938" indent="-261938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Python Package Index(pip)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 a package manager for Python and is included by default with the Python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installer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helps to install and uninstall Python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packages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-14514" y="1"/>
            <a:ext cx="9177520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Install Django</a:t>
            </a:r>
          </a:p>
        </p:txBody>
      </p:sp>
    </p:spTree>
    <p:extLst>
      <p:ext uri="{BB962C8B-B14F-4D97-AF65-F5344CB8AC3E}">
        <p14:creationId xmlns:p14="http://schemas.microsoft.com/office/powerpoint/2010/main" val="234976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-29029" y="1"/>
            <a:ext cx="9192035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Install Django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Setting up a virtual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VirtualEnv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helps you create a 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Local Environment(not System wide) Specific to the Project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you are working upon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are start working on Multiple projects, your projects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would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 different Dependencies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e.g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different Django versions) hence you would need a different virtual Environment for each Project.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VirtualEnv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does this for you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Install Django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5778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asic Set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3" y="1155574"/>
            <a:ext cx="85344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9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Environment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Step 1: Install Python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Step 2: Install Virtual Environment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Step 3: Install Django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Step 4: Database Setup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Step 5 : Web Server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308449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36354" cy="49552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a WEB?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the common name for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Wide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World Wide Web - WWW meaning, history and orig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3" y="2481972"/>
            <a:ext cx="7898493" cy="37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Install Django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ython --version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pip --version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pip install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virtualenv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pip install Django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6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Command to Create a Project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django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-admin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startproject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projectname</a:t>
            </a:r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94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Project 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06" y="980660"/>
            <a:ext cx="8945604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hello_world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manage.py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hello_world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__init__.py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settings.py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asgi.py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urls.py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	wsgi.py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1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Project Structure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06" y="980660"/>
            <a:ext cx="8945604" cy="52629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manage.py</a:t>
            </a:r>
          </a:p>
          <a:p>
            <a:pPr marL="536575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file is used basically as a command-line utility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        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deploying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debugging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 our web application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6575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file contains code for 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runserver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or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makemigrations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etc. that we use in the shell.</a:t>
            </a:r>
            <a:r>
              <a:rPr lang="en-US" sz="2400" dirty="0"/>
              <a:t> </a:t>
            </a:r>
            <a:endParaRPr lang="en-US" sz="2400" dirty="0" smtClean="0"/>
          </a:p>
          <a:p>
            <a:pPr marL="193675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193675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marL="193675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193675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601539"/>
              </p:ext>
            </p:extLst>
          </p:nvPr>
        </p:nvGraphicFramePr>
        <p:xfrm>
          <a:off x="323412" y="3690461"/>
          <a:ext cx="8641198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2259">
                  <a:extLst>
                    <a:ext uri="{9D8B030D-6E8A-4147-A177-3AD203B41FA5}">
                      <a16:colId xmlns:a16="http://schemas.microsoft.com/office/drawing/2014/main" val="1843730158"/>
                    </a:ext>
                  </a:extLst>
                </a:gridCol>
                <a:gridCol w="216030">
                  <a:extLst>
                    <a:ext uri="{9D8B030D-6E8A-4147-A177-3AD203B41FA5}">
                      <a16:colId xmlns:a16="http://schemas.microsoft.com/office/drawing/2014/main" val="2918403417"/>
                    </a:ext>
                  </a:extLst>
                </a:gridCol>
                <a:gridCol w="6552909">
                  <a:extLst>
                    <a:ext uri="{9D8B030D-6E8A-4147-A177-3AD203B41FA5}">
                      <a16:colId xmlns:a16="http://schemas.microsoft.com/office/drawing/2014/main" val="404445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runserver</a:t>
                      </a:r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:</a:t>
                      </a:r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command is used to run the server for our web application.</a:t>
                      </a:r>
                    </a:p>
                    <a:p>
                      <a:pPr algn="just"/>
                      <a:endParaRPr lang="en-IN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755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Migration</a:t>
                      </a:r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: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used for applying the changes done to our models into the database.</a:t>
                      </a:r>
                    </a:p>
                    <a:p>
                      <a:pPr algn="just"/>
                      <a:endParaRPr lang="en-US" sz="1400" b="0" i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we make any changes to our database then we use  </a:t>
                      </a:r>
                      <a:r>
                        <a:rPr lang="en-US" sz="14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migrate</a:t>
                      </a:r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command.                This is used the first time we create a database.</a:t>
                      </a:r>
                    </a:p>
                    <a:p>
                      <a:pPr algn="just"/>
                      <a:endParaRPr lang="en-IN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985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8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Makemigration</a:t>
                      </a:r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:</a:t>
                      </a:r>
                      <a:endParaRPr lang="en-IN" dirty="0" smtClean="0"/>
                    </a:p>
                    <a:p>
                      <a:endParaRPr lang="en-IN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4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done to apply new migrations that have been carried out due to the                changes in the database.</a:t>
                      </a:r>
                      <a:endParaRPr lang="en-IN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51050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912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06" y="980660"/>
            <a:ext cx="8945604" cy="71096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_init_.py</a:t>
            </a:r>
          </a:p>
          <a:p>
            <a:pPr marL="536575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file remains empty and is present their only to tell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   this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particular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(in this case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django_project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is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package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Settings.py</a:t>
            </a:r>
          </a:p>
          <a:p>
            <a:pPr marL="536575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file is present for adding </a:t>
            </a:r>
            <a:r>
              <a:rPr lang="en-US" sz="2400" dirty="0">
                <a:solidFill>
                  <a:srgbClr val="FF0000"/>
                </a:solidFill>
              </a:rPr>
              <a:t>all the applications</a:t>
            </a:r>
            <a:r>
              <a:rPr lang="en-US" sz="2400" dirty="0"/>
              <a:t> and the </a:t>
            </a:r>
            <a:r>
              <a:rPr lang="en-US" sz="2400" dirty="0">
                <a:solidFill>
                  <a:srgbClr val="FF0000"/>
                </a:solidFill>
              </a:rPr>
              <a:t>middleware application</a:t>
            </a:r>
            <a:r>
              <a:rPr lang="en-US" sz="2400" dirty="0"/>
              <a:t> present. </a:t>
            </a:r>
          </a:p>
          <a:p>
            <a:pPr marL="536575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Also, it has information about </a:t>
            </a:r>
            <a:r>
              <a:rPr lang="en-US" sz="2400" dirty="0">
                <a:solidFill>
                  <a:srgbClr val="FF0000"/>
                </a:solidFill>
              </a:rPr>
              <a:t>templates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databases</a:t>
            </a:r>
            <a:r>
              <a:rPr lang="en-US" sz="2400" dirty="0"/>
              <a:t>. </a:t>
            </a:r>
          </a:p>
          <a:p>
            <a:pPr marL="536575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Overall, this is the </a:t>
            </a:r>
            <a:r>
              <a:rPr lang="en-US" sz="2400" dirty="0">
                <a:solidFill>
                  <a:srgbClr val="FF0000"/>
                </a:solidFill>
              </a:rPr>
              <a:t>main file</a:t>
            </a:r>
            <a:r>
              <a:rPr lang="en-US" sz="2400" dirty="0"/>
              <a:t> of our </a:t>
            </a:r>
            <a:r>
              <a:rPr lang="en-US" sz="2400" dirty="0">
                <a:solidFill>
                  <a:srgbClr val="FF0000"/>
                </a:solidFill>
              </a:rPr>
              <a:t>Django web application</a:t>
            </a:r>
            <a:r>
              <a:rPr lang="en-US" sz="2400" dirty="0"/>
              <a:t>.</a:t>
            </a:r>
          </a:p>
          <a:p>
            <a:pPr marL="193675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marL="193675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193675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Project Structure</a:t>
            </a:r>
          </a:p>
        </p:txBody>
      </p:sp>
    </p:spTree>
    <p:extLst>
      <p:ext uri="{BB962C8B-B14F-4D97-AF65-F5344CB8AC3E}">
        <p14:creationId xmlns:p14="http://schemas.microsoft.com/office/powerpoint/2010/main" val="415260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06" y="980660"/>
            <a:ext cx="8945604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urls.py</a:t>
            </a:r>
          </a:p>
          <a:p>
            <a:pPr marL="536575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file handles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the URLs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our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application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file has the lists of all the endpoints that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have for our website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93675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Web Endpoint</a:t>
            </a:r>
            <a:r>
              <a:rPr lang="en-IN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36575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 web service endpoint is 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address or URL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your service can be accessed by a client application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		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Project Structure</a:t>
            </a:r>
          </a:p>
        </p:txBody>
      </p:sp>
    </p:spTree>
    <p:extLst>
      <p:ext uri="{BB962C8B-B14F-4D97-AF65-F5344CB8AC3E}">
        <p14:creationId xmlns:p14="http://schemas.microsoft.com/office/powerpoint/2010/main" val="9406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06" y="980660"/>
            <a:ext cx="8945604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wsgi.py(</a:t>
            </a:r>
            <a:r>
              <a:rPr lang="en-IN" b="1" dirty="0"/>
              <a:t>Synchronous </a:t>
            </a:r>
            <a:r>
              <a:rPr lang="en-IN" b="1" dirty="0" smtClean="0"/>
              <a:t>server)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WSGI, short for 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 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erver </a:t>
            </a:r>
            <a:r>
              <a:rPr lang="en-US" sz="23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ateway </a:t>
            </a:r>
            <a:r>
              <a:rPr lang="en-US" sz="23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nterface.</a:t>
            </a:r>
            <a:endParaRPr lang="en-US" sz="23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is a specification that describes 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 web 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                             communicates 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web applications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web </a:t>
            </a:r>
            <a:r>
              <a:rPr lang="en-US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be chained together to process one request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6575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is used for 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deploying our applications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on to servers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like         Apache 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etc. </a:t>
            </a:r>
          </a:p>
          <a:p>
            <a:pPr marL="193675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Project Structure</a:t>
            </a:r>
          </a:p>
        </p:txBody>
      </p:sp>
    </p:spTree>
    <p:extLst>
      <p:ext uri="{BB962C8B-B14F-4D97-AF65-F5344CB8AC3E}">
        <p14:creationId xmlns:p14="http://schemas.microsoft.com/office/powerpoint/2010/main" val="39120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06" y="980660"/>
            <a:ext cx="8945604" cy="7702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Limitations wsgi.py(</a:t>
            </a:r>
            <a:r>
              <a:rPr lang="en-IN" b="1" dirty="0" smtClean="0"/>
              <a:t>Synchronous server)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300" dirty="0">
                <a:latin typeface="Arial" panose="020B0604020202020204" pitchFamily="34" charset="0"/>
                <a:cs typeface="Arial" panose="020B0604020202020204" pitchFamily="34" charset="0"/>
              </a:rPr>
              <a:t>WSGI compatible servers are </a:t>
            </a:r>
            <a:r>
              <a:rPr lang="en-IN" sz="23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synchronous</a:t>
            </a:r>
          </a:p>
          <a:p>
            <a:pPr marL="993775" lvl="1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This means it blocks </a:t>
            </a:r>
            <a:r>
              <a:rPr lang="en-US" sz="2000" dirty="0">
                <a:solidFill>
                  <a:srgbClr val="FF0000"/>
                </a:solidFill>
              </a:rPr>
              <a:t>each request</a:t>
            </a:r>
            <a:r>
              <a:rPr lang="en-US" sz="2000" dirty="0"/>
              <a:t> until a </a:t>
            </a:r>
            <a:r>
              <a:rPr lang="en-US" sz="2000" dirty="0">
                <a:solidFill>
                  <a:srgbClr val="FF0000"/>
                </a:solidFill>
              </a:rPr>
              <a:t>response arrives</a:t>
            </a:r>
            <a:r>
              <a:rPr lang="en-US" sz="2000" dirty="0"/>
              <a:t> from </a:t>
            </a:r>
            <a:r>
              <a:rPr lang="en-US" sz="2000" dirty="0" smtClean="0"/>
              <a:t>     the application.</a:t>
            </a:r>
          </a:p>
          <a:p>
            <a:pPr marL="993775" lvl="1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Blocking requests prevent </a:t>
            </a:r>
            <a:r>
              <a:rPr lang="en-US" sz="2000" dirty="0">
                <a:solidFill>
                  <a:srgbClr val="FF0000"/>
                </a:solidFill>
              </a:rPr>
              <a:t>additional requests</a:t>
            </a:r>
            <a:r>
              <a:rPr lang="en-US" sz="2000" dirty="0"/>
              <a:t> from being </a:t>
            </a:r>
            <a:r>
              <a:rPr lang="en-US" sz="2000" dirty="0" smtClean="0"/>
              <a:t>               processed </a:t>
            </a:r>
          </a:p>
          <a:p>
            <a:pPr marL="993775" lvl="1" indent="-34290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WSGI implementations (which are multi-threaded) create a thread for </a:t>
            </a:r>
            <a:r>
              <a:rPr lang="en-US" dirty="0" smtClean="0"/>
              <a:t>      each request</a:t>
            </a:r>
          </a:p>
          <a:p>
            <a:pPr marL="193675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Project Structure</a:t>
            </a:r>
          </a:p>
        </p:txBody>
      </p:sp>
    </p:spTree>
    <p:extLst>
      <p:ext uri="{BB962C8B-B14F-4D97-AF65-F5344CB8AC3E}">
        <p14:creationId xmlns:p14="http://schemas.microsoft.com/office/powerpoint/2010/main" val="28584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06" y="980660"/>
            <a:ext cx="8945604" cy="56015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Limitations wsgi.py(</a:t>
            </a:r>
            <a:r>
              <a:rPr lang="en-IN" b="1" dirty="0" smtClean="0"/>
              <a:t>Synchronous server)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3675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marL="193675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193675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marL="193675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 marL="193675">
              <a:spcBef>
                <a:spcPts val="600"/>
              </a:spcBef>
              <a:spcAft>
                <a:spcPts val="600"/>
              </a:spcAft>
            </a:pPr>
            <a:endParaRPr lang="en-US" sz="2400" dirty="0" smtClean="0"/>
          </a:p>
          <a:p>
            <a:pPr marL="193675">
              <a:spcBef>
                <a:spcPts val="600"/>
              </a:spcBef>
              <a:spcAft>
                <a:spcPts val="600"/>
              </a:spcAft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Project Structure</a:t>
            </a:r>
          </a:p>
        </p:txBody>
      </p:sp>
      <p:pic>
        <p:nvPicPr>
          <p:cNvPr id="4098" name="Picture 2" descr="Image for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49" y="1593296"/>
            <a:ext cx="6706433" cy="451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006" y="980660"/>
            <a:ext cx="8945604" cy="53091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asgi.py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ASGI, or the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synchronous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erver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ateway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nterface</a:t>
            </a:r>
          </a:p>
          <a:p>
            <a:pPr marL="536575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is structured as a single, asynchronous callable</a:t>
            </a:r>
            <a:endParaRPr lang="en-U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is available in the  newer versions of Django.</a:t>
            </a:r>
          </a:p>
          <a:p>
            <a:pPr marL="536575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 can be considered as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succeeder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interface to the 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WSGI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6575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work similar to </a:t>
            </a:r>
            <a:r>
              <a:rPr lang="en-IN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WSGI</a:t>
            </a:r>
            <a:endParaRPr lang="en-IN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6575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gives better freedom in Django development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6575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not only allows multiple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incoming events and outgoing events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              application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but also allows for a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coroutine.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application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can do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things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(such as listening for events 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 external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trigger). 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sp>
        <p:nvSpPr>
          <p:cNvPr id="3" name="직사각형 3"/>
          <p:cNvSpPr/>
          <p:nvPr/>
        </p:nvSpPr>
        <p:spPr>
          <a:xfrm>
            <a:off x="0" y="6547695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Project Structure</a:t>
            </a:r>
          </a:p>
        </p:txBody>
      </p:sp>
    </p:spTree>
    <p:extLst>
      <p:ext uri="{BB962C8B-B14F-4D97-AF65-F5344CB8AC3E}">
        <p14:creationId xmlns:p14="http://schemas.microsoft.com/office/powerpoint/2010/main" val="30673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36354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World Wide Web?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It is an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system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where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 and other web resources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are identified by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 Resource Locators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(URLs, such as https://example.com/), which may be interlinked by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hypertext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and are accessible over the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1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06" y="974411"/>
            <a:ext cx="9017614" cy="5201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Starting a Server</a:t>
            </a: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python </a:t>
            </a: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manage.py </a:t>
            </a:r>
            <a:r>
              <a:rPr lang="en-I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runserver</a:t>
            </a:r>
            <a:endParaRPr lang="en-IN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Stopping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  <a:p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Press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Press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Ctrl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Button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85" y="4149100"/>
            <a:ext cx="1248347" cy="1046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20" y="4149100"/>
            <a:ext cx="1058075" cy="104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8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06" y="974411"/>
            <a:ext cx="9017614" cy="54476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Migration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Python manage.py migrate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Starting an Application</a:t>
            </a:r>
          </a:p>
          <a:p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python manage.py </a:t>
            </a:r>
            <a:r>
              <a:rPr lang="en-IN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startapp</a:t>
            </a:r>
            <a:r>
              <a:rPr lang="en-I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name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476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Project</a:t>
            </a:r>
            <a:endParaRPr lang="en-US" altLang="ko-KR" sz="40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View.py 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django.http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import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HttpResponse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sayDemo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(request):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return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HttpResponse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("My First Django Program")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98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Project</a:t>
            </a:r>
            <a:endParaRPr lang="en-US" altLang="ko-KR" sz="40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Setting.py </a:t>
            </a:r>
          </a:p>
          <a:p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Under Installed Apps function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Mention the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appname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26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Project</a:t>
            </a:r>
            <a:endParaRPr lang="en-US" altLang="ko-KR" sz="4000" b="1" dirty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urls.py </a:t>
            </a:r>
          </a:p>
          <a:p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(‘name/', view function name),</a:t>
            </a: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path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(‘Display/',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sayDemo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6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Project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06" y="974411"/>
            <a:ext cx="9017614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Creating user </a:t>
            </a: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	Stop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Server</a:t>
            </a:r>
          </a:p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python manage.py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createsuperuser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User name: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Email: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Password: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Password(again):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3619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3239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 smtClean="0"/>
              <a:t>Create the Project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 smtClean="0"/>
              <a:t>Migrate it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 smtClean="0"/>
              <a:t>Create app</a:t>
            </a: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2400" dirty="0" smtClean="0"/>
              <a:t>Copy the URL</a:t>
            </a:r>
          </a:p>
          <a:p>
            <a:pPr marL="342900" indent="-34290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42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View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517064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view is 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where we put our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logic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application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view is a python function which is used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perform           some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logic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return 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user. 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response can be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 contents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Web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page,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redirect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or 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404 error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the view function are created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inside the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views.py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file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the Django app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Creating Simple View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647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create a simple view in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myapp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to say "welcome to my app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!“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django.http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HttpResponse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hello(request):</a:t>
            </a:r>
          </a:p>
          <a:p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HttpResponse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("&lt;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h1&gt;welcome to my app !&lt;/h1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&gt;")</a:t>
            </a:r>
          </a:p>
          <a:p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Django- Template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77900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Django provides a convenient way to generate </a:t>
            </a:r>
            <a:r>
              <a:rPr lang="en-US" sz="2400" dirty="0" smtClean="0"/>
              <a:t> dynamic </a:t>
            </a:r>
            <a:r>
              <a:rPr lang="en-US" sz="2400" dirty="0"/>
              <a:t>HTML pages by using its </a:t>
            </a:r>
            <a:r>
              <a:rPr lang="en-US" sz="2400" dirty="0" smtClean="0">
                <a:solidFill>
                  <a:srgbClr val="FF0000"/>
                </a:solidFill>
              </a:rPr>
              <a:t>template system.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Django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makes it possible to separate python 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HTML</a:t>
            </a: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python goes in views </a:t>
            </a: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HTML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 in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templates.</a:t>
            </a:r>
            <a:endParaRPr lang="en-IN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link the two, Django relies on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Django Template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Language(DTL)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1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559687" cy="50098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Client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Server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Computing?</a:t>
            </a:r>
          </a:p>
          <a:p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client server computing,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clients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requests a resource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provides that resource.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may serve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 clients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at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time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while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client is in contact with only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server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client and server usually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via 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but sometimes they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reside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the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system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34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</a:t>
            </a:r>
            <a:r>
              <a:rPr lang="en-IN" sz="4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 Language (DTL)</a:t>
            </a:r>
          </a:p>
          <a:p>
            <a:pPr algn="ctr"/>
            <a:endParaRPr lang="en-US" altLang="ko-KR" sz="40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Django </a:t>
            </a:r>
            <a:r>
              <a:rPr lang="en-US" sz="2400" dirty="0"/>
              <a:t>template uses its </a:t>
            </a:r>
            <a:r>
              <a:rPr lang="en-US" sz="2400" dirty="0">
                <a:solidFill>
                  <a:srgbClr val="FF0000"/>
                </a:solidFill>
              </a:rPr>
              <a:t>own syntax </a:t>
            </a:r>
            <a:r>
              <a:rPr lang="en-US" sz="2400" dirty="0"/>
              <a:t>to deal with </a:t>
            </a:r>
            <a:r>
              <a:rPr lang="en-US" sz="2400" dirty="0" smtClean="0">
                <a:solidFill>
                  <a:srgbClr val="FF0000"/>
                </a:solidFill>
              </a:rPr>
              <a:t>variable, tags, </a:t>
            </a:r>
            <a:r>
              <a:rPr lang="en-US" sz="2400" dirty="0">
                <a:solidFill>
                  <a:srgbClr val="FF0000"/>
                </a:solidFill>
              </a:rPr>
              <a:t>expressions </a:t>
            </a:r>
            <a:r>
              <a:rPr lang="en-US" sz="2400" dirty="0"/>
              <a:t>etc. </a:t>
            </a:r>
            <a:endParaRPr lang="en-US" sz="2400" dirty="0" smtClean="0"/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A </a:t>
            </a:r>
            <a:r>
              <a:rPr lang="en-US" sz="2400" dirty="0"/>
              <a:t>template is </a:t>
            </a:r>
            <a:r>
              <a:rPr lang="en-US" sz="2400" dirty="0">
                <a:solidFill>
                  <a:srgbClr val="FF0000"/>
                </a:solidFill>
              </a:rPr>
              <a:t>rendered with a context </a:t>
            </a:r>
            <a:r>
              <a:rPr lang="en-US" sz="2400" dirty="0"/>
              <a:t>which is used to </a:t>
            </a:r>
            <a:r>
              <a:rPr lang="en-US" sz="2400" dirty="0" smtClean="0"/>
              <a:t>  </a:t>
            </a:r>
            <a:r>
              <a:rPr lang="en-US" sz="2400" dirty="0" smtClean="0">
                <a:solidFill>
                  <a:srgbClr val="FF0000"/>
                </a:solidFill>
              </a:rPr>
              <a:t>get </a:t>
            </a:r>
            <a:r>
              <a:rPr lang="en-US" sz="2400" dirty="0">
                <a:solidFill>
                  <a:srgbClr val="FF0000"/>
                </a:solidFill>
              </a:rPr>
              <a:t>value </a:t>
            </a:r>
            <a:r>
              <a:rPr lang="en-US" sz="2400" dirty="0"/>
              <a:t>at a web page. 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41421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</a:t>
            </a:r>
            <a:r>
              <a:rPr lang="en-IN" sz="4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 Language (DTL)</a:t>
            </a:r>
          </a:p>
          <a:p>
            <a:pPr algn="ctr"/>
            <a:endParaRPr lang="en-US" altLang="ko-KR" sz="40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smtClean="0"/>
              <a:t>Variable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Variables associated with a context can be accessed by </a:t>
            </a:r>
            <a:r>
              <a:rPr lang="en-US" sz="2400" dirty="0" smtClean="0"/>
              <a:t>         </a:t>
            </a:r>
            <a:r>
              <a:rPr lang="en-US" sz="2400" dirty="0" smtClean="0">
                <a:solidFill>
                  <a:srgbClr val="FF0000"/>
                </a:solidFill>
              </a:rPr>
              <a:t>{{}} </a:t>
            </a:r>
            <a:r>
              <a:rPr lang="en-US" sz="2400" dirty="0">
                <a:solidFill>
                  <a:srgbClr val="FF0000"/>
                </a:solidFill>
              </a:rPr>
              <a:t>(double curly braces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		My</a:t>
            </a:r>
            <a:r>
              <a:rPr lang="en-US" sz="2400" dirty="0"/>
              <a:t> name is {{name}}.   </a:t>
            </a:r>
          </a:p>
          <a:p>
            <a:endParaRPr lang="en-US" sz="2400" dirty="0" smtClean="0"/>
          </a:p>
          <a:p>
            <a:r>
              <a:rPr lang="en-US" sz="2400" dirty="0" smtClean="0"/>
              <a:t>		My</a:t>
            </a:r>
            <a:r>
              <a:rPr lang="en-US" sz="2400" dirty="0"/>
              <a:t> name is </a:t>
            </a:r>
            <a:r>
              <a:rPr lang="en-US" sz="2400" dirty="0" err="1"/>
              <a:t>rahul</a:t>
            </a:r>
            <a:r>
              <a:rPr lang="en-US" sz="2400" dirty="0"/>
              <a:t>  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416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IN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</a:t>
            </a:r>
            <a:r>
              <a:rPr lang="en-IN" sz="40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Template Language (DTL)</a:t>
            </a:r>
          </a:p>
          <a:p>
            <a:pPr algn="ctr"/>
            <a:endParaRPr lang="en-US" altLang="ko-KR" sz="40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8936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 smtClean="0"/>
              <a:t>Tags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In </a:t>
            </a:r>
            <a:r>
              <a:rPr lang="en-US" sz="2400" dirty="0"/>
              <a:t>a template, Tags provide </a:t>
            </a:r>
            <a:r>
              <a:rPr lang="en-US" sz="2400" dirty="0">
                <a:solidFill>
                  <a:srgbClr val="FF0000"/>
                </a:solidFill>
              </a:rPr>
              <a:t>arbitrary logic</a:t>
            </a:r>
            <a:r>
              <a:rPr lang="en-US" sz="2400" dirty="0"/>
              <a:t> in the </a:t>
            </a:r>
            <a:r>
              <a:rPr lang="en-US" sz="2400" dirty="0" smtClean="0"/>
              <a:t>               rendering process.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</a:t>
            </a:r>
            <a:r>
              <a:rPr lang="en-US" sz="2400" dirty="0" smtClean="0"/>
              <a:t> </a:t>
            </a:r>
            <a:r>
              <a:rPr lang="en-US" sz="2400" dirty="0"/>
              <a:t>tag can output content, serve as a control </a:t>
            </a:r>
            <a:r>
              <a:rPr lang="en-US" sz="2400" dirty="0" smtClean="0"/>
              <a:t>structure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Tags </a:t>
            </a:r>
            <a:r>
              <a:rPr lang="en-US" sz="2400" dirty="0"/>
              <a:t>are surrounded by {% %} braces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9659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The Render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7089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This function takes three parameters 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path to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template 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Dictionary </a:t>
            </a: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</a:p>
          <a:p>
            <a:pPr marL="914400" lvl="1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hello(request):</a:t>
            </a:r>
          </a:p>
          <a:p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return render(request,’home.html’,{‘name’:’</a:t>
            </a:r>
            <a:r>
              <a:rPr lang="en-US" sz="2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sz="2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’})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The Render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Request 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dirty="0" smtClean="0"/>
              <a:t>The </a:t>
            </a:r>
            <a:r>
              <a:rPr lang="en-IN" dirty="0"/>
              <a:t>initial request.</a:t>
            </a:r>
            <a:endParaRPr lang="en-IN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The path to the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</a:p>
          <a:p>
            <a:pPr lvl="2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This is the path relative to the TEMPLATE_DIRS option in the project </a:t>
            </a:r>
            <a:r>
              <a:rPr lang="en-US" dirty="0" smtClean="0"/>
              <a:t>        settings.py </a:t>
            </a:r>
            <a:r>
              <a:rPr lang="en-US" dirty="0"/>
              <a:t>variables.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800" b="1" dirty="0">
                <a:latin typeface="Arial" panose="020B0604020202020204" pitchFamily="34" charset="0"/>
                <a:cs typeface="Arial" panose="020B0604020202020204" pitchFamily="34" charset="0"/>
              </a:rPr>
              <a:t>Dictionary of </a:t>
            </a:r>
            <a:r>
              <a:rPr lang="en-IN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</a:p>
          <a:p>
            <a:pPr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 dictionary that contains all variables needed in the template. This </a:t>
            </a:r>
            <a:r>
              <a:rPr lang="en-US" dirty="0" smtClean="0"/>
              <a:t>     variable </a:t>
            </a:r>
            <a:r>
              <a:rPr lang="en-US" dirty="0"/>
              <a:t>can be created or you can use locals() to pass all local variable declared in the view.</a:t>
            </a:r>
            <a:endParaRPr lang="en-US" sz="2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Template Configuration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9859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To configure the template system, we have to provide some entries in </a:t>
            </a:r>
            <a:r>
              <a:rPr lang="en-US" sz="2400" b="1" dirty="0"/>
              <a:t>settings.py</a:t>
            </a:r>
            <a:r>
              <a:rPr lang="en-US" sz="2400" dirty="0"/>
              <a:t> file</a:t>
            </a:r>
            <a:r>
              <a:rPr lang="en-US" sz="2400" dirty="0" smtClean="0"/>
              <a:t>.</a:t>
            </a:r>
          </a:p>
          <a:p>
            <a:r>
              <a:rPr lang="en-IN" dirty="0" smtClean="0"/>
              <a:t>TEMPLATES</a:t>
            </a:r>
            <a:r>
              <a:rPr lang="en-IN" dirty="0"/>
              <a:t> = [  </a:t>
            </a:r>
          </a:p>
          <a:p>
            <a:r>
              <a:rPr lang="en-IN" dirty="0"/>
              <a:t>    {  </a:t>
            </a:r>
          </a:p>
          <a:p>
            <a:r>
              <a:rPr lang="en-IN" dirty="0"/>
              <a:t>        'BACKEND': '</a:t>
            </a:r>
            <a:r>
              <a:rPr lang="en-IN" dirty="0" err="1"/>
              <a:t>django.template.backends.django.DjangoTemplates</a:t>
            </a:r>
            <a:r>
              <a:rPr lang="en-IN" dirty="0"/>
              <a:t>',  </a:t>
            </a:r>
          </a:p>
          <a:p>
            <a:r>
              <a:rPr lang="en-IN" dirty="0"/>
              <a:t>        'DIRS': [</a:t>
            </a:r>
            <a:r>
              <a:rPr lang="en-IN" dirty="0" err="1">
                <a:solidFill>
                  <a:srgbClr val="FF0000"/>
                </a:solidFill>
              </a:rPr>
              <a:t>os.path.join</a:t>
            </a:r>
            <a:r>
              <a:rPr lang="en-IN" dirty="0">
                <a:solidFill>
                  <a:srgbClr val="FF0000"/>
                </a:solidFill>
              </a:rPr>
              <a:t>(</a:t>
            </a:r>
            <a:r>
              <a:rPr lang="en-IN" dirty="0" err="1">
                <a:solidFill>
                  <a:srgbClr val="FF0000"/>
                </a:solidFill>
              </a:rPr>
              <a:t>BASE_DIR,'templates</a:t>
            </a:r>
            <a:r>
              <a:rPr lang="en-IN" dirty="0">
                <a:solidFill>
                  <a:srgbClr val="FF0000"/>
                </a:solidFill>
              </a:rPr>
              <a:t>'</a:t>
            </a:r>
            <a:r>
              <a:rPr lang="en-IN" dirty="0"/>
              <a:t>)],  </a:t>
            </a:r>
          </a:p>
          <a:p>
            <a:r>
              <a:rPr lang="en-IN" dirty="0"/>
              <a:t>        'APP_DIRS': True,  </a:t>
            </a:r>
          </a:p>
          <a:p>
            <a:r>
              <a:rPr lang="en-IN" dirty="0"/>
              <a:t>        'OPTIONS': {  </a:t>
            </a:r>
          </a:p>
          <a:p>
            <a:r>
              <a:rPr lang="en-IN" dirty="0"/>
              <a:t>            '</a:t>
            </a:r>
            <a:r>
              <a:rPr lang="en-IN" dirty="0" err="1"/>
              <a:t>context_processors</a:t>
            </a:r>
            <a:r>
              <a:rPr lang="en-IN" dirty="0"/>
              <a:t>': [  </a:t>
            </a:r>
          </a:p>
          <a:p>
            <a:r>
              <a:rPr lang="en-IN" dirty="0"/>
              <a:t>                '</a:t>
            </a:r>
            <a:r>
              <a:rPr lang="en-IN" dirty="0" err="1"/>
              <a:t>django.template.context_processors.debug</a:t>
            </a:r>
            <a:r>
              <a:rPr lang="en-IN" dirty="0"/>
              <a:t>',  </a:t>
            </a:r>
          </a:p>
          <a:p>
            <a:r>
              <a:rPr lang="en-IN" dirty="0"/>
              <a:t>                '</a:t>
            </a:r>
            <a:r>
              <a:rPr lang="en-IN" dirty="0" err="1"/>
              <a:t>django.template.context_processors.request</a:t>
            </a:r>
            <a:r>
              <a:rPr lang="en-IN" dirty="0"/>
              <a:t>',  </a:t>
            </a:r>
          </a:p>
          <a:p>
            <a:r>
              <a:rPr lang="en-IN" dirty="0"/>
              <a:t>                '</a:t>
            </a:r>
            <a:r>
              <a:rPr lang="en-IN" dirty="0" err="1"/>
              <a:t>django.contrib.auth.context_processors.auth</a:t>
            </a:r>
            <a:r>
              <a:rPr lang="en-IN" dirty="0"/>
              <a:t>',  </a:t>
            </a:r>
          </a:p>
          <a:p>
            <a:r>
              <a:rPr lang="en-IN" dirty="0"/>
              <a:t>                '</a:t>
            </a:r>
            <a:r>
              <a:rPr lang="en-IN" dirty="0" err="1"/>
              <a:t>django.contrib.messages.context_processors.messages</a:t>
            </a:r>
            <a:r>
              <a:rPr lang="en-IN" dirty="0"/>
              <a:t>',  </a:t>
            </a:r>
          </a:p>
          <a:p>
            <a:r>
              <a:rPr lang="en-IN" dirty="0"/>
              <a:t>            ],  </a:t>
            </a:r>
          </a:p>
          <a:p>
            <a:r>
              <a:rPr lang="en-IN" dirty="0"/>
              <a:t>        },  </a:t>
            </a:r>
          </a:p>
          <a:p>
            <a:r>
              <a:rPr lang="en-IN" dirty="0"/>
              <a:t>    },  </a:t>
            </a:r>
          </a:p>
          <a:p>
            <a:r>
              <a:rPr lang="en-IN" dirty="0"/>
              <a:t>]  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45158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Template Creation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Step 1: </a:t>
            </a:r>
            <a:r>
              <a:rPr lang="en-US" dirty="0"/>
              <a:t>create a directory </a:t>
            </a:r>
            <a:r>
              <a:rPr lang="en-US" b="1" dirty="0"/>
              <a:t>templates</a:t>
            </a:r>
            <a:r>
              <a:rPr lang="en-US" dirty="0"/>
              <a:t> inside the project </a:t>
            </a:r>
            <a:r>
              <a:rPr lang="en-US" dirty="0" smtClean="0"/>
              <a:t>app</a:t>
            </a:r>
          </a:p>
          <a:p>
            <a:endParaRPr lang="en-US" dirty="0" smtClean="0"/>
          </a:p>
          <a:p>
            <a:r>
              <a:rPr lang="en-US" dirty="0" smtClean="0"/>
              <a:t>Step 2: </a:t>
            </a:r>
            <a:r>
              <a:rPr lang="en-US" dirty="0"/>
              <a:t>After that create a template </a:t>
            </a:r>
            <a:r>
              <a:rPr lang="en-US" b="1" dirty="0"/>
              <a:t>index.html</a:t>
            </a:r>
            <a:r>
              <a:rPr lang="en-US" dirty="0"/>
              <a:t> inside the created folder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Step 3: Create </a:t>
            </a:r>
            <a:r>
              <a:rPr lang="en-US" dirty="0" smtClean="0">
                <a:solidFill>
                  <a:srgbClr val="FF0000"/>
                </a:solidFill>
              </a:rPr>
              <a:t>HTML coding's </a:t>
            </a:r>
            <a:r>
              <a:rPr lang="en-US" dirty="0" smtClean="0"/>
              <a:t>in the </a:t>
            </a:r>
            <a:r>
              <a:rPr lang="en-US" b="1" dirty="0" smtClean="0"/>
              <a:t>index.html</a:t>
            </a:r>
          </a:p>
          <a:p>
            <a:endParaRPr lang="en-US" b="1" dirty="0"/>
          </a:p>
          <a:p>
            <a:r>
              <a:rPr lang="en-IN" dirty="0"/>
              <a:t>&lt;!DOCTYPE html&gt;  </a:t>
            </a:r>
          </a:p>
          <a:p>
            <a:r>
              <a:rPr lang="en-IN" dirty="0"/>
              <a:t>&lt;html </a:t>
            </a:r>
            <a:r>
              <a:rPr lang="en-IN" dirty="0" err="1"/>
              <a:t>lang</a:t>
            </a:r>
            <a:r>
              <a:rPr lang="en-IN" dirty="0"/>
              <a:t>="</a:t>
            </a:r>
            <a:r>
              <a:rPr lang="en-IN" dirty="0" err="1"/>
              <a:t>en</a:t>
            </a:r>
            <a:r>
              <a:rPr lang="en-IN" dirty="0"/>
              <a:t>"&gt;  </a:t>
            </a:r>
          </a:p>
          <a:p>
            <a:r>
              <a:rPr lang="en-IN" dirty="0"/>
              <a:t>&lt;head&gt;  </a:t>
            </a:r>
          </a:p>
          <a:p>
            <a:r>
              <a:rPr lang="en-IN" dirty="0"/>
              <a:t>    &lt;meta charset="UTF-8"&gt;  </a:t>
            </a:r>
          </a:p>
          <a:p>
            <a:r>
              <a:rPr lang="en-IN" dirty="0"/>
              <a:t>    &lt;title&gt;Index&lt;/title&gt;  </a:t>
            </a:r>
          </a:p>
          <a:p>
            <a:r>
              <a:rPr lang="en-IN" dirty="0"/>
              <a:t>&lt;/head&gt;  </a:t>
            </a:r>
          </a:p>
          <a:p>
            <a:r>
              <a:rPr lang="en-IN" dirty="0"/>
              <a:t>&lt;body&gt;  </a:t>
            </a:r>
          </a:p>
          <a:p>
            <a:r>
              <a:rPr lang="en-IN" dirty="0"/>
              <a:t>&lt;h2&gt;Welcome to Django!!!&lt;/h2&gt;  </a:t>
            </a:r>
          </a:p>
          <a:p>
            <a:r>
              <a:rPr lang="en-IN" dirty="0"/>
              <a:t>&lt;/body&gt;  </a:t>
            </a:r>
          </a:p>
          <a:p>
            <a:r>
              <a:rPr lang="en-IN" dirty="0"/>
              <a:t>&lt;/html&gt;  </a:t>
            </a:r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4945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Django URL Mapping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Django is a web application </a:t>
            </a:r>
            <a:r>
              <a:rPr lang="en-US" sz="2400" dirty="0" smtClean="0"/>
              <a:t>framework.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It </a:t>
            </a:r>
            <a:r>
              <a:rPr lang="en-US" sz="2400" dirty="0"/>
              <a:t>gets </a:t>
            </a:r>
            <a:r>
              <a:rPr lang="en-US" sz="2400" dirty="0">
                <a:solidFill>
                  <a:srgbClr val="FF0000"/>
                </a:solidFill>
              </a:rPr>
              <a:t>user requests </a:t>
            </a:r>
            <a:r>
              <a:rPr lang="en-US" sz="2400" dirty="0"/>
              <a:t>by </a:t>
            </a:r>
            <a:r>
              <a:rPr lang="en-US" sz="2400" dirty="0">
                <a:solidFill>
                  <a:srgbClr val="FF0000"/>
                </a:solidFill>
              </a:rPr>
              <a:t>URL locater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FF0000"/>
                </a:solidFill>
              </a:rPr>
              <a:t>responds back</a:t>
            </a:r>
            <a:r>
              <a:rPr lang="en-US" sz="24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To handle URL, </a:t>
            </a:r>
            <a:r>
              <a:rPr lang="en-US" sz="2400" dirty="0" err="1">
                <a:solidFill>
                  <a:srgbClr val="FF0000"/>
                </a:solidFill>
              </a:rPr>
              <a:t>django.urls</a:t>
            </a:r>
            <a:r>
              <a:rPr lang="en-US" sz="2400" dirty="0"/>
              <a:t> module is used by the </a:t>
            </a:r>
            <a:r>
              <a:rPr lang="en-US" sz="2400" dirty="0" smtClean="0"/>
              <a:t>                framework</a:t>
            </a:r>
            <a:r>
              <a:rPr lang="en-US" sz="2400" dirty="0"/>
              <a:t>. </a:t>
            </a:r>
            <a:endParaRPr lang="en-US" sz="24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b="1" dirty="0" smtClean="0"/>
              <a:t>urls.py</a:t>
            </a:r>
          </a:p>
          <a:p>
            <a:r>
              <a:rPr lang="en-IN" dirty="0" smtClean="0"/>
              <a:t>	from</a:t>
            </a:r>
            <a:r>
              <a:rPr lang="en-IN" dirty="0"/>
              <a:t> </a:t>
            </a:r>
            <a:r>
              <a:rPr lang="en-IN" dirty="0" err="1"/>
              <a:t>django.contrib</a:t>
            </a:r>
            <a:r>
              <a:rPr lang="en-IN" dirty="0"/>
              <a:t> </a:t>
            </a:r>
            <a:r>
              <a:rPr lang="en-IN" b="1" dirty="0"/>
              <a:t>import</a:t>
            </a:r>
            <a:r>
              <a:rPr lang="en-IN" dirty="0"/>
              <a:t> admin  </a:t>
            </a:r>
          </a:p>
          <a:p>
            <a:r>
              <a:rPr lang="en-IN" dirty="0" smtClean="0"/>
              <a:t>	from</a:t>
            </a:r>
            <a:r>
              <a:rPr lang="en-IN" dirty="0"/>
              <a:t> </a:t>
            </a:r>
            <a:r>
              <a:rPr lang="en-IN" dirty="0" err="1"/>
              <a:t>django.urls</a:t>
            </a:r>
            <a:r>
              <a:rPr lang="en-IN" dirty="0"/>
              <a:t> </a:t>
            </a:r>
            <a:r>
              <a:rPr lang="en-IN" b="1" dirty="0"/>
              <a:t>import</a:t>
            </a:r>
            <a:r>
              <a:rPr lang="en-IN" dirty="0"/>
              <a:t> path  </a:t>
            </a:r>
          </a:p>
          <a:p>
            <a:r>
              <a:rPr lang="en-IN" dirty="0"/>
              <a:t>  </a:t>
            </a:r>
          </a:p>
          <a:p>
            <a:r>
              <a:rPr lang="en-IN" dirty="0" smtClean="0"/>
              <a:t>	</a:t>
            </a:r>
            <a:r>
              <a:rPr lang="en-IN" dirty="0" err="1" smtClean="0"/>
              <a:t>urlpatterns</a:t>
            </a:r>
            <a:r>
              <a:rPr lang="en-IN" dirty="0"/>
              <a:t> = [  </a:t>
            </a:r>
          </a:p>
          <a:p>
            <a:r>
              <a:rPr lang="en-IN" dirty="0"/>
              <a:t>   </a:t>
            </a:r>
            <a:r>
              <a:rPr lang="en-IN" dirty="0" smtClean="0"/>
              <a:t>	</a:t>
            </a:r>
            <a:r>
              <a:rPr lang="en-IN" dirty="0"/>
              <a:t> path('admin/', </a:t>
            </a:r>
            <a:r>
              <a:rPr lang="en-IN" dirty="0" err="1"/>
              <a:t>admin.site.urls</a:t>
            </a:r>
            <a:r>
              <a:rPr lang="en-IN" dirty="0"/>
              <a:t>),  </a:t>
            </a:r>
          </a:p>
          <a:p>
            <a:r>
              <a:rPr lang="en-IN" dirty="0" smtClean="0"/>
              <a:t>	]</a:t>
            </a:r>
            <a:r>
              <a:rPr lang="en-IN" dirty="0"/>
              <a:t>  </a:t>
            </a:r>
          </a:p>
          <a:p>
            <a:pPr algn="just">
              <a:lnSpc>
                <a:spcPct val="150000"/>
              </a:lnSpc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7209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553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8985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Client Server Computing</a:t>
            </a:r>
            <a:endParaRPr lang="en-I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lient Server Archite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56" y="1883193"/>
            <a:ext cx="8491500" cy="425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687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1889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685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006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74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59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2643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5387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931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4955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0903" y="1149065"/>
            <a:ext cx="8641200" cy="52014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a Web Technology?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Web technologies are the various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 and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that are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utilised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the process of communication between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different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types of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 over the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200000"/>
              </a:lnSpc>
            </a:pP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N" sz="2800" dirty="0"/>
          </a:p>
        </p:txBody>
      </p:sp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pic>
        <p:nvPicPr>
          <p:cNvPr id="7170" name="Picture 2" descr="A Basic Web Technology Overv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540" y="3366590"/>
            <a:ext cx="6624920" cy="287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3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8402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706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19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852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9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583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3466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83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5552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xcxcxcxcx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537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380" y="1149065"/>
            <a:ext cx="8794723" cy="50167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a Web Development?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Web development refers to the process of creating websites</a:t>
            </a:r>
            <a:r>
              <a:rPr lang="en-US" sz="2400" dirty="0" smtClean="0"/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800" dirty="0"/>
              <a:t>The two parts of a typical website</a:t>
            </a:r>
          </a:p>
          <a:p>
            <a:pPr algn="just">
              <a:lnSpc>
                <a:spcPct val="200000"/>
              </a:lnSpc>
            </a:pP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IN" sz="2800" dirty="0"/>
          </a:p>
        </p:txBody>
      </p:sp>
      <p:pic>
        <p:nvPicPr>
          <p:cNvPr id="4098" name="Picture 2" descr="Frontend vs Backe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40" y="3284980"/>
            <a:ext cx="4604740" cy="270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19006" y="6831"/>
            <a:ext cx="9144000" cy="912867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References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0903" y="1149065"/>
            <a:ext cx="86412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www.tutorialspoint.com/django/django_basics.htm </a:t>
            </a:r>
            <a:r>
              <a:rPr lang="en-US" dirty="0"/>
              <a:t>Date : </a:t>
            </a:r>
            <a:r>
              <a:rPr lang="en-US" dirty="0" smtClean="0"/>
              <a:t>21-12-2020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www.javatpoint.com/django-tutorial</a:t>
            </a:r>
            <a:r>
              <a:rPr lang="en-US" dirty="0" smtClean="0"/>
              <a:t> </a:t>
            </a:r>
            <a:r>
              <a:rPr lang="en-US" dirty="0"/>
              <a:t>Date : </a:t>
            </a:r>
            <a:r>
              <a:rPr lang="en-US" dirty="0" smtClean="0"/>
              <a:t>21-12-2020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www.fullstackpython.com/django.html</a:t>
            </a:r>
            <a:r>
              <a:rPr lang="en-US" dirty="0" smtClean="0"/>
              <a:t> </a:t>
            </a:r>
            <a:r>
              <a:rPr lang="en-US" dirty="0"/>
              <a:t>Date : </a:t>
            </a:r>
            <a:r>
              <a:rPr lang="en-US" dirty="0" smtClean="0"/>
              <a:t>22-12-2020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simpleisbetterthancomplex.com/series/2017/09/04/a-complete-beginners-guide-to-django-part-1.html</a:t>
            </a:r>
            <a:r>
              <a:rPr lang="en-US" dirty="0" smtClean="0"/>
              <a:t> Date : 26-12-2020</a:t>
            </a:r>
          </a:p>
          <a:p>
            <a:pPr marL="342900" indent="-342900">
              <a:buAutoNum type="arabicPeriod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872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532009"/>
            <a:ext cx="9144000" cy="129618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 flipH="1">
            <a:off x="2714610" y="1857364"/>
            <a:ext cx="6429387" cy="3000396"/>
          </a:xfrm>
          <a:prstGeom prst="rect">
            <a:avLst/>
          </a:prstGeom>
          <a:gradFill flip="none" rotWithShape="1">
            <a:gsLst>
              <a:gs pos="10000">
                <a:schemeClr val="bg1">
                  <a:alpha val="6000"/>
                </a:schemeClr>
              </a:gs>
              <a:gs pos="0">
                <a:schemeClr val="bg1">
                  <a:alpha val="0"/>
                </a:schemeClr>
              </a:gs>
              <a:gs pos="47000">
                <a:schemeClr val="tx1">
                  <a:gamma/>
                  <a:tint val="0"/>
                  <a:invGamma/>
                  <a:alpha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0" y="5795378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54154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3"/>
          <p:cNvSpPr/>
          <p:nvPr/>
        </p:nvSpPr>
        <p:spPr>
          <a:xfrm>
            <a:off x="0" y="6237390"/>
            <a:ext cx="9144000" cy="620610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3"/>
          <p:cNvSpPr/>
          <p:nvPr/>
        </p:nvSpPr>
        <p:spPr>
          <a:xfrm>
            <a:off x="0" y="1"/>
            <a:ext cx="9163006" cy="919698"/>
          </a:xfrm>
          <a:prstGeom prst="rect">
            <a:avLst/>
          </a:prstGeom>
          <a:solidFill>
            <a:srgbClr val="003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9006" y="109321"/>
            <a:ext cx="91249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Introduction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380" y="1149065"/>
            <a:ext cx="8794723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en-IN" sz="2800" dirty="0"/>
              <a:t>Programming Languages And Frameworks</a:t>
            </a:r>
          </a:p>
          <a:p>
            <a:pPr algn="just">
              <a:lnSpc>
                <a:spcPct val="200000"/>
              </a:lnSpc>
            </a:pPr>
            <a:endParaRPr lang="en-U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IN" sz="2800" dirty="0"/>
          </a:p>
        </p:txBody>
      </p:sp>
      <p:pic>
        <p:nvPicPr>
          <p:cNvPr id="5122" name="Picture 2" descr="Popular programming languages and frame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0" y="1844780"/>
            <a:ext cx="6984970" cy="410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8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1273</TotalTime>
  <Words>1497</Words>
  <Application>Microsoft Office PowerPoint</Application>
  <PresentationFormat>On-screen Show (4:3)</PresentationFormat>
  <Paragraphs>477</Paragraphs>
  <Slides>81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4" baseType="lpstr">
      <vt:lpstr>Malgun Gothic</vt:lpstr>
      <vt:lpstr>Arial</vt:lpstr>
      <vt:lpstr>Office 테마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PowerPoint Templates Design-pptx</dc:title>
  <dc:creator>ALLPPT.COM</dc:creator>
  <cp:lastModifiedBy>Arul Kumar Venugopal</cp:lastModifiedBy>
  <cp:revision>170</cp:revision>
  <dcterms:created xsi:type="dcterms:W3CDTF">2010-08-13T12:38:04Z</dcterms:created>
  <dcterms:modified xsi:type="dcterms:W3CDTF">2021-10-12T02:00:38Z</dcterms:modified>
</cp:coreProperties>
</file>